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9" r:id="rId5"/>
    <p:sldId id="260" r:id="rId6"/>
    <p:sldId id="262" r:id="rId7"/>
    <p:sldId id="263" r:id="rId8"/>
    <p:sldId id="264" r:id="rId9"/>
    <p:sldId id="265" r:id="rId10"/>
    <p:sldId id="271" r:id="rId11"/>
    <p:sldId id="266" r:id="rId12"/>
    <p:sldId id="267" r:id="rId13"/>
    <p:sldId id="270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napToObjects="1">
      <p:cViewPr varScale="1">
        <p:scale>
          <a:sx n="216" d="100"/>
          <a:sy n="216" d="100"/>
        </p:scale>
        <p:origin x="174" y="6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_template_NRCAN_A_cover_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26224" y="1271986"/>
            <a:ext cx="5890035" cy="1102519"/>
          </a:xfrm>
        </p:spPr>
        <p:txBody>
          <a:bodyPr/>
          <a:lstStyle>
            <a:lvl1pPr algn="l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CA" dirty="0" smtClean="0"/>
              <a:t>Title goes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6224" y="2475773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1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97C05-AC99-294D-B757-1B4E4231E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2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es_template_NRCAN_A_inside_e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66224" y="4335566"/>
            <a:ext cx="4973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© Her Majesty the Queen in Right of Canada, as represented by the Minister of Natural Resources, 2017</a:t>
            </a:r>
          </a:p>
          <a:p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152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accent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052" y="1338246"/>
            <a:ext cx="6471478" cy="1002971"/>
          </a:xfrm>
        </p:spPr>
        <p:txBody>
          <a:bodyPr>
            <a:noAutofit/>
          </a:bodyPr>
          <a:lstStyle/>
          <a:p>
            <a:r>
              <a:rPr lang="en-US" sz="3200" dirty="0"/>
              <a:t>S</a:t>
            </a:r>
            <a:r>
              <a:rPr lang="en-US" sz="3200" dirty="0" smtClean="0"/>
              <a:t>now depth monitoring using non-destructive imaging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052" y="2341217"/>
            <a:ext cx="8140147" cy="48829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Terrance Bariciak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586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Stake Verification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3" y="1447074"/>
            <a:ext cx="4420345" cy="2313774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92" y="1447074"/>
            <a:ext cx="4420347" cy="231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4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Intersection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60" y="1126032"/>
            <a:ext cx="4097546" cy="2853076"/>
          </a:xfrm>
        </p:spPr>
      </p:pic>
      <p:sp>
        <p:nvSpPr>
          <p:cNvPr id="6" name="TextBox 5"/>
          <p:cNvSpPr txBox="1"/>
          <p:nvPr/>
        </p:nvSpPr>
        <p:spPr>
          <a:xfrm>
            <a:off x="326887" y="1126032"/>
            <a:ext cx="3935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Three lines fitted to each stake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Intensity signal along each line is processed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Edge detection to improve accuracy</a:t>
            </a:r>
          </a:p>
          <a:p>
            <a:pPr lvl="1"/>
            <a:endParaRPr lang="en-C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Distance from blob to snow intersection used as secondary measurement (yellow lines)</a:t>
            </a:r>
          </a:p>
        </p:txBody>
      </p:sp>
    </p:spTree>
    <p:extLst>
      <p:ext uri="{BB962C8B-B14F-4D97-AF65-F5344CB8AC3E}">
        <p14:creationId xmlns:p14="http://schemas.microsoft.com/office/powerpoint/2010/main" val="370730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Output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3" y="1063229"/>
            <a:ext cx="4048285" cy="3036213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67" y="1063229"/>
            <a:ext cx="3442159" cy="1383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4904" y="2694609"/>
            <a:ext cx="35206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Excel spreadsheet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PDF </a:t>
            </a:r>
            <a:r>
              <a:rPr lang="en-CA" sz="1600" dirty="0"/>
              <a:t>i</a:t>
            </a:r>
            <a:r>
              <a:rPr lang="en-CA" sz="1600" dirty="0" smtClean="0"/>
              <a:t>mage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PDF run 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Snow depth graph (</a:t>
            </a:r>
            <a:r>
              <a:rPr lang="en-CA" sz="1600" dirty="0" smtClean="0">
                <a:sym typeface="Wingdings" panose="05000000000000000000" pitchFamily="2" charset="2"/>
              </a:rPr>
              <a:t>left)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4708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Intercomparison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6032"/>
            <a:ext cx="4082703" cy="2853076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688" y="1126032"/>
            <a:ext cx="3838023" cy="28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6423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Snow depth is an important climate variable</a:t>
            </a:r>
          </a:p>
          <a:p>
            <a:pPr lvl="1"/>
            <a:r>
              <a:rPr lang="en-US" sz="2600" dirty="0" smtClean="0"/>
              <a:t>Flood forecasting</a:t>
            </a:r>
          </a:p>
          <a:p>
            <a:pPr lvl="1"/>
            <a:r>
              <a:rPr lang="en-US" sz="2600" dirty="0" smtClean="0"/>
              <a:t>Hydroelectric reservoir management</a:t>
            </a:r>
          </a:p>
          <a:p>
            <a:pPr lvl="1"/>
            <a:r>
              <a:rPr lang="en-US" sz="2600" dirty="0" smtClean="0"/>
              <a:t>Habitat assessments</a:t>
            </a:r>
            <a:endParaRPr lang="en-US" sz="2600" dirty="0"/>
          </a:p>
          <a:p>
            <a:r>
              <a:rPr lang="en-US" sz="2800" dirty="0" smtClean="0"/>
              <a:t>Methods</a:t>
            </a:r>
          </a:p>
          <a:p>
            <a:pPr lvl="1"/>
            <a:r>
              <a:rPr lang="en-US" sz="2600" dirty="0" smtClean="0"/>
              <a:t>Manual ruler</a:t>
            </a:r>
          </a:p>
          <a:p>
            <a:pPr lvl="1"/>
            <a:r>
              <a:rPr lang="en-US" sz="2600" dirty="0" smtClean="0"/>
              <a:t>Ultrasonic</a:t>
            </a:r>
          </a:p>
          <a:p>
            <a:pPr lvl="1"/>
            <a:r>
              <a:rPr lang="en-US" sz="2600" dirty="0" smtClean="0"/>
              <a:t>Structure for Motion (UAV)</a:t>
            </a:r>
          </a:p>
          <a:p>
            <a:pPr lvl="1"/>
            <a:r>
              <a:rPr lang="en-US" sz="2600" dirty="0" smtClean="0"/>
              <a:t>LIDAR</a:t>
            </a:r>
            <a:endParaRPr lang="en-US" sz="2600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583823" y="69057"/>
            <a:ext cx="4686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97C05-AC99-294D-B757-1B4E4231E7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Concept – Web Camera Imagery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18" y="1519516"/>
            <a:ext cx="3805582" cy="2649785"/>
          </a:xfrm>
        </p:spPr>
      </p:pic>
      <p:sp>
        <p:nvSpPr>
          <p:cNvPr id="6" name="TextBox 5"/>
          <p:cNvSpPr txBox="1"/>
          <p:nvPr/>
        </p:nvSpPr>
        <p:spPr>
          <a:xfrm>
            <a:off x="326887" y="1014637"/>
            <a:ext cx="393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MANUAL RULER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8" y="1513897"/>
            <a:ext cx="3540539" cy="26554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16061" y="1014636"/>
            <a:ext cx="393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AUTOMATED STAKE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33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Automated Stake Approach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03" y="1518499"/>
            <a:ext cx="3140765" cy="2186880"/>
          </a:xfrm>
        </p:spPr>
      </p:pic>
      <p:sp>
        <p:nvSpPr>
          <p:cNvPr id="6" name="TextBox 5"/>
          <p:cNvSpPr txBox="1"/>
          <p:nvPr/>
        </p:nvSpPr>
        <p:spPr>
          <a:xfrm>
            <a:off x="326887" y="1014637"/>
            <a:ext cx="393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INPUT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9516"/>
            <a:ext cx="2914484" cy="21858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16061" y="1063229"/>
            <a:ext cx="393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OUTPUT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401528" y="1518499"/>
            <a:ext cx="21201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Filter out night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Equalize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Register to reference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Verify individual 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Determine intersection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 smtClean="0"/>
              <a:t>Calculate snow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91814" y="3703046"/>
            <a:ext cx="2944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/>
              <a:t>Green circles: snow point on stake</a:t>
            </a:r>
          </a:p>
          <a:p>
            <a:r>
              <a:rPr lang="en-CA" sz="1400" dirty="0" smtClean="0"/>
              <a:t>Yellow lines: used as secondary measurement of snow depth</a:t>
            </a:r>
          </a:p>
        </p:txBody>
      </p:sp>
    </p:spTree>
    <p:extLst>
      <p:ext uri="{BB962C8B-B14F-4D97-AF65-F5344CB8AC3E}">
        <p14:creationId xmlns:p14="http://schemas.microsoft.com/office/powerpoint/2010/main" val="9779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Reference Template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60" y="1063229"/>
            <a:ext cx="4097547" cy="3173049"/>
          </a:xfrm>
        </p:spPr>
      </p:pic>
      <p:sp>
        <p:nvSpPr>
          <p:cNvPr id="6" name="TextBox 5"/>
          <p:cNvSpPr txBox="1"/>
          <p:nvPr/>
        </p:nvSpPr>
        <p:spPr>
          <a:xfrm>
            <a:off x="326887" y="1063229"/>
            <a:ext cx="3935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Template is required for snow depth measurement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dirty="0" smtClean="0"/>
              <a:t>Registration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dirty="0" smtClean="0"/>
              <a:t>Tensor (mm/pixel)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CA" dirty="0" smtClean="0"/>
              <a:t>Stake verification (presence)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CA" dirty="0" smtClean="0"/>
              <a:t>Minimum 2 red blobs</a:t>
            </a:r>
          </a:p>
          <a:p>
            <a:endParaRPr lang="en-C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Selected by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Can be snow/no snow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User defines stake and reference blob boundaries</a:t>
            </a:r>
          </a:p>
        </p:txBody>
      </p:sp>
    </p:spTree>
    <p:extLst>
      <p:ext uri="{BB962C8B-B14F-4D97-AF65-F5344CB8AC3E}">
        <p14:creationId xmlns:p14="http://schemas.microsoft.com/office/powerpoint/2010/main" val="34636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Filtering and Equalization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6" y="1176513"/>
            <a:ext cx="3794207" cy="2845655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57" y="1278581"/>
            <a:ext cx="3798624" cy="264494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236278" y="2603961"/>
            <a:ext cx="6714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97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60" y="1126031"/>
            <a:ext cx="4097546" cy="285307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60" y="1126032"/>
            <a:ext cx="4097546" cy="285307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Registration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326887" y="1126032"/>
            <a:ext cx="3935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Input image is registered to reference template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Feature based (ORB)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Intensity Based (ECC)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Simplifies stake verification and intersection</a:t>
            </a:r>
          </a:p>
        </p:txBody>
      </p:sp>
    </p:spTree>
    <p:extLst>
      <p:ext uri="{BB962C8B-B14F-4D97-AF65-F5344CB8AC3E}">
        <p14:creationId xmlns:p14="http://schemas.microsoft.com/office/powerpoint/2010/main" val="406957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Stake Verification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60" y="1126032"/>
            <a:ext cx="4097546" cy="2853077"/>
          </a:xfrm>
        </p:spPr>
      </p:pic>
      <p:sp>
        <p:nvSpPr>
          <p:cNvPr id="6" name="TextBox 5"/>
          <p:cNvSpPr txBox="1"/>
          <p:nvPr/>
        </p:nvSpPr>
        <p:spPr>
          <a:xfrm>
            <a:off x="326887" y="1126032"/>
            <a:ext cx="39358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Stakes must be checked before the snow depth can be measured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Using ROI from template, blob presence is confirmed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Two or more blobs for valid stake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smtClean="0"/>
              <a:t>Blob verification based off size of contour in HSV filtered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/>
              <a:t>Deep learning model is dynamically trained (yellow)</a:t>
            </a:r>
          </a:p>
        </p:txBody>
      </p:sp>
    </p:spTree>
    <p:extLst>
      <p:ext uri="{BB962C8B-B14F-4D97-AF65-F5344CB8AC3E}">
        <p14:creationId xmlns:p14="http://schemas.microsoft.com/office/powerpoint/2010/main" val="189883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Stake Verification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9" t="10488" r="27752" b="63150"/>
          <a:stretch/>
        </p:blipFill>
        <p:spPr>
          <a:xfrm>
            <a:off x="4888862" y="1063229"/>
            <a:ext cx="1440070" cy="2118718"/>
          </a:xfr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7" t="1127" r="39105" b="59535"/>
          <a:stretch/>
        </p:blipFill>
        <p:spPr>
          <a:xfrm>
            <a:off x="790715" y="1063229"/>
            <a:ext cx="1014802" cy="2698468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474811" y="1479826"/>
            <a:ext cx="623450" cy="44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505733" y="3287050"/>
            <a:ext cx="592528" cy="109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39032" y="1341500"/>
            <a:ext cx="25665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Invalid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Limitation of using HSV filter</a:t>
            </a:r>
            <a:endParaRPr lang="en-CA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210309" y="2844715"/>
            <a:ext cx="256650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Coordinates of blob will be used for tensor calculation and intersection</a:t>
            </a:r>
            <a:endParaRPr lang="en-CA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652590" y="1798274"/>
            <a:ext cx="232796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Valid (Deep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Blob recovered by 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Cannot be used for tensor calculation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 smtClean="0"/>
              <a:t>Template coordinates are used for intersection</a:t>
            </a:r>
            <a:endParaRPr lang="en-CA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800876" y="2102536"/>
            <a:ext cx="851714" cy="332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6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_template_NRCAN_A_e.pptx" id="{DBFD17A8-B976-467D-9EAC-4FF6B8AD29E6}" vid="{9F41BA68-505E-413C-8359-9B86B02CE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pres_template_NRCAN_A_e</Template>
  <TotalTime>252</TotalTime>
  <Words>292</Words>
  <Application>Microsoft Office PowerPoint</Application>
  <PresentationFormat>On-screen Show (16:9)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Office Theme</vt:lpstr>
      <vt:lpstr>Snow depth monitoring using non-destructive imaging</vt:lpstr>
      <vt:lpstr>Introduction</vt:lpstr>
      <vt:lpstr>Concept – Web Camera Imagery</vt:lpstr>
      <vt:lpstr>Automated Stake Approach</vt:lpstr>
      <vt:lpstr>Reference Template</vt:lpstr>
      <vt:lpstr>Filtering and Equalization</vt:lpstr>
      <vt:lpstr>Registration</vt:lpstr>
      <vt:lpstr>Stake Verification</vt:lpstr>
      <vt:lpstr>Stake Verification</vt:lpstr>
      <vt:lpstr>Stake Verification</vt:lpstr>
      <vt:lpstr>Intersection</vt:lpstr>
      <vt:lpstr>Output</vt:lpstr>
      <vt:lpstr>Intercomparison</vt:lpstr>
    </vt:vector>
  </TitlesOfParts>
  <Company>NRCan  /  RNCan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snow depth monitoring using non-destructive imaging</dc:title>
  <dc:creator>Bariciak, Terrance</dc:creator>
  <cp:lastModifiedBy>Bariciak, Terrance</cp:lastModifiedBy>
  <cp:revision>46</cp:revision>
  <dcterms:created xsi:type="dcterms:W3CDTF">2018-12-17T19:05:48Z</dcterms:created>
  <dcterms:modified xsi:type="dcterms:W3CDTF">2018-12-18T18:16:17Z</dcterms:modified>
</cp:coreProperties>
</file>